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8" r:id="rId2"/>
    <p:sldId id="297" r:id="rId3"/>
    <p:sldId id="299" r:id="rId4"/>
    <p:sldId id="295" r:id="rId5"/>
    <p:sldId id="300" r:id="rId6"/>
    <p:sldId id="293" r:id="rId7"/>
    <p:sldId id="307" r:id="rId8"/>
    <p:sldId id="314" r:id="rId9"/>
    <p:sldId id="304" r:id="rId10"/>
    <p:sldId id="310" r:id="rId11"/>
    <p:sldId id="309" r:id="rId12"/>
    <p:sldId id="313" r:id="rId13"/>
    <p:sldId id="298" r:id="rId14"/>
    <p:sldId id="312" r:id="rId15"/>
    <p:sldId id="301" r:id="rId16"/>
    <p:sldId id="302" r:id="rId17"/>
    <p:sldId id="30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4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2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plotArea>
      <c:layout>
        <c:manualLayout>
          <c:layoutTarget val="inner"/>
          <c:xMode val="edge"/>
          <c:yMode val="edge"/>
          <c:x val="8.7996938351121545E-2"/>
          <c:y val="0.103581153267371"/>
          <c:w val="0.80362860064998021"/>
          <c:h val="0.661395763029625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1класс 2016-2017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</c:v>
                </c:pt>
                <c:pt idx="1">
                  <c:v>З</c:v>
                </c:pt>
                <c:pt idx="2">
                  <c:v>К</c:v>
                </c:pt>
                <c:pt idx="3">
                  <c:v>Н</c:v>
                </c:pt>
                <c:pt idx="4">
                  <c:v>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10</c:v>
                </c:pt>
                <c:pt idx="2">
                  <c:v>6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2класс 2017-2018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</c:v>
                </c:pt>
                <c:pt idx="1">
                  <c:v>З</c:v>
                </c:pt>
                <c:pt idx="2">
                  <c:v>К</c:v>
                </c:pt>
                <c:pt idx="3">
                  <c:v>Н</c:v>
                </c:pt>
                <c:pt idx="4">
                  <c:v>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3</c:v>
                </c:pt>
                <c:pt idx="3">
                  <c:v>17</c:v>
                </c:pt>
                <c:pt idx="4">
                  <c:v>6</c:v>
                </c:pt>
              </c:numCache>
            </c:numRef>
          </c:val>
        </c:ser>
        <c:axId val="129532672"/>
        <c:axId val="129534208"/>
      </c:barChart>
      <c:catAx>
        <c:axId val="129532672"/>
        <c:scaling>
          <c:orientation val="minMax"/>
        </c:scaling>
        <c:axPos val="b"/>
        <c:numFmt formatCode="General" sourceLinked="0"/>
        <c:tickLblPos val="nextTo"/>
        <c:crossAx val="129534208"/>
        <c:crosses val="autoZero"/>
        <c:auto val="1"/>
        <c:lblAlgn val="ctr"/>
        <c:lblOffset val="100"/>
      </c:catAx>
      <c:valAx>
        <c:axId val="129534208"/>
        <c:scaling>
          <c:orientation val="minMax"/>
        </c:scaling>
        <c:axPos val="l"/>
        <c:majorGridlines/>
        <c:numFmt formatCode="General" sourceLinked="1"/>
        <c:tickLblPos val="nextTo"/>
        <c:crossAx val="12953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77018812926242"/>
          <c:y val="0.4027553353658555"/>
          <c:w val="0.13788578259659282"/>
          <c:h val="0.1944893292682932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>
        <c:manualLayout>
          <c:layoutTarget val="inner"/>
          <c:xMode val="edge"/>
          <c:yMode val="edge"/>
          <c:x val="5.9990339749198617E-2"/>
          <c:y val="0.10358142732158512"/>
          <c:w val="0.80362860064998098"/>
          <c:h val="0.661395763029625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1класс 2016-2017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</c:v>
                </c:pt>
                <c:pt idx="1">
                  <c:v>З</c:v>
                </c:pt>
                <c:pt idx="2">
                  <c:v>К</c:v>
                </c:pt>
                <c:pt idx="3">
                  <c:v>Н</c:v>
                </c:pt>
                <c:pt idx="4">
                  <c:v>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14</c:v>
                </c:pt>
                <c:pt idx="2">
                  <c:v>7</c:v>
                </c:pt>
                <c:pt idx="3">
                  <c:v>14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2класс 2017-2018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</c:v>
                </c:pt>
                <c:pt idx="1">
                  <c:v>З</c:v>
                </c:pt>
                <c:pt idx="2">
                  <c:v>К</c:v>
                </c:pt>
                <c:pt idx="3">
                  <c:v>Н</c:v>
                </c:pt>
                <c:pt idx="4">
                  <c:v>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</c:v>
                </c:pt>
                <c:pt idx="1">
                  <c:v>11</c:v>
                </c:pt>
                <c:pt idx="2">
                  <c:v>7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</c:ser>
        <c:axId val="130392064"/>
        <c:axId val="130393600"/>
      </c:barChart>
      <c:catAx>
        <c:axId val="130392064"/>
        <c:scaling>
          <c:orientation val="minMax"/>
        </c:scaling>
        <c:axPos val="b"/>
        <c:numFmt formatCode="General" sourceLinked="0"/>
        <c:tickLblPos val="nextTo"/>
        <c:crossAx val="130393600"/>
        <c:crosses val="autoZero"/>
        <c:auto val="1"/>
        <c:lblAlgn val="ctr"/>
        <c:lblOffset val="100"/>
      </c:catAx>
      <c:valAx>
        <c:axId val="130393600"/>
        <c:scaling>
          <c:orientation val="minMax"/>
        </c:scaling>
        <c:axPos val="l"/>
        <c:majorGridlines/>
        <c:numFmt formatCode="General" sourceLinked="1"/>
        <c:tickLblPos val="nextTo"/>
        <c:crossAx val="13039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77018812926242"/>
          <c:y val="0.40275533536585573"/>
          <c:w val="0.13788578259659298"/>
          <c:h val="0.1944893292682929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>
        <c:manualLayout>
          <c:layoutTarget val="inner"/>
          <c:xMode val="edge"/>
          <c:yMode val="edge"/>
          <c:x val="5.9990339749198589E-2"/>
          <c:y val="0.10358142732158512"/>
          <c:w val="0.80362860064998065"/>
          <c:h val="0.661395763029625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1класс 2016-2017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</c:v>
                </c:pt>
                <c:pt idx="1">
                  <c:v>З</c:v>
                </c:pt>
                <c:pt idx="2">
                  <c:v>К</c:v>
                </c:pt>
                <c:pt idx="3">
                  <c:v>Н</c:v>
                </c:pt>
                <c:pt idx="4">
                  <c:v>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2класс 2017-2018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</c:v>
                </c:pt>
                <c:pt idx="1">
                  <c:v>З</c:v>
                </c:pt>
                <c:pt idx="2">
                  <c:v>К</c:v>
                </c:pt>
                <c:pt idx="3">
                  <c:v>Н</c:v>
                </c:pt>
                <c:pt idx="4">
                  <c:v>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</c:v>
                </c:pt>
                <c:pt idx="1">
                  <c:v>8</c:v>
                </c:pt>
                <c:pt idx="2">
                  <c:v>4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axId val="130735104"/>
        <c:axId val="129901312"/>
      </c:barChart>
      <c:catAx>
        <c:axId val="130735104"/>
        <c:scaling>
          <c:orientation val="minMax"/>
        </c:scaling>
        <c:axPos val="b"/>
        <c:numFmt formatCode="General" sourceLinked="0"/>
        <c:tickLblPos val="nextTo"/>
        <c:crossAx val="129901312"/>
        <c:crosses val="autoZero"/>
        <c:auto val="1"/>
        <c:lblAlgn val="ctr"/>
        <c:lblOffset val="100"/>
      </c:catAx>
      <c:valAx>
        <c:axId val="129901312"/>
        <c:scaling>
          <c:orientation val="minMax"/>
        </c:scaling>
        <c:axPos val="l"/>
        <c:majorGridlines/>
        <c:numFmt formatCode="General" sourceLinked="1"/>
        <c:tickLblPos val="nextTo"/>
        <c:crossAx val="13073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77018812926242"/>
          <c:y val="0.40275533536585562"/>
          <c:w val="0.13788578259659293"/>
          <c:h val="0.1944893292682929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>
        <c:manualLayout>
          <c:layoutTarget val="inner"/>
          <c:xMode val="edge"/>
          <c:yMode val="edge"/>
          <c:x val="5.9990339749198617E-2"/>
          <c:y val="0.10358142732158512"/>
          <c:w val="0.80362860064998098"/>
          <c:h val="0.661395763029625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1класс 2016-2017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</c:v>
                </c:pt>
                <c:pt idx="1">
                  <c:v>З</c:v>
                </c:pt>
                <c:pt idx="2">
                  <c:v>К</c:v>
                </c:pt>
                <c:pt idx="3">
                  <c:v>Н</c:v>
                </c:pt>
                <c:pt idx="4">
                  <c:v>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2класс 2017-2018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</c:v>
                </c:pt>
                <c:pt idx="1">
                  <c:v>З</c:v>
                </c:pt>
                <c:pt idx="2">
                  <c:v>К</c:v>
                </c:pt>
                <c:pt idx="3">
                  <c:v>Н</c:v>
                </c:pt>
                <c:pt idx="4">
                  <c:v>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</c:v>
                </c:pt>
                <c:pt idx="1">
                  <c:v>9</c:v>
                </c:pt>
                <c:pt idx="2">
                  <c:v>7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</c:ser>
        <c:axId val="129931520"/>
        <c:axId val="129941504"/>
      </c:barChart>
      <c:catAx>
        <c:axId val="129931520"/>
        <c:scaling>
          <c:orientation val="minMax"/>
        </c:scaling>
        <c:axPos val="b"/>
        <c:numFmt formatCode="General" sourceLinked="0"/>
        <c:tickLblPos val="nextTo"/>
        <c:crossAx val="129941504"/>
        <c:crosses val="autoZero"/>
        <c:auto val="1"/>
        <c:lblAlgn val="ctr"/>
        <c:lblOffset val="100"/>
      </c:catAx>
      <c:valAx>
        <c:axId val="129941504"/>
        <c:scaling>
          <c:orientation val="minMax"/>
        </c:scaling>
        <c:axPos val="l"/>
        <c:majorGridlines/>
        <c:numFmt formatCode="General" sourceLinked="1"/>
        <c:tickLblPos val="nextTo"/>
        <c:crossAx val="129931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77018812926242"/>
          <c:y val="0.40275533536585573"/>
          <c:w val="0.13788578259659298"/>
          <c:h val="0.1944893292682929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683FF-1CA8-4676-947E-19532E98E79B}" type="doc">
      <dgm:prSet loTypeId="urn:microsoft.com/office/officeart/2005/8/layout/vList5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864693B8-9BDD-4745-8ED0-1E745152499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образовательного маршрута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6BDBD-CD11-4CEE-B931-4BEC462E76E9}" type="parTrans" cxnId="{4107E700-1C0D-42AF-99B2-C8E67D08BEBD}">
      <dgm:prSet/>
      <dgm:spPr/>
      <dgm:t>
        <a:bodyPr/>
        <a:lstStyle/>
        <a:p>
          <a:endParaRPr lang="ru-RU"/>
        </a:p>
      </dgm:t>
    </dgm:pt>
    <dgm:pt modelId="{F390FE44-2A90-4ADE-BF9D-C21384715629}" type="sibTrans" cxnId="{4107E700-1C0D-42AF-99B2-C8E67D08BEBD}">
      <dgm:prSet/>
      <dgm:spPr/>
      <dgm:t>
        <a:bodyPr/>
        <a:lstStyle/>
        <a:p>
          <a:endParaRPr lang="ru-RU"/>
        </a:p>
      </dgm:t>
    </dgm:pt>
    <dgm:pt modelId="{FB5EAE7D-501C-4E87-ADEB-6F8239106430}">
      <dgm:prSet phldrT="[Текст]"/>
      <dgm:spPr/>
      <dgm:t>
        <a:bodyPr/>
        <a:lstStyle/>
        <a:p>
          <a:r>
            <a:rPr lang="ru-RU" b="1" dirty="0" smtClean="0">
              <a:solidFill>
                <a:srgbClr val="2E34B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усваивает программу по большинству предметов</a:t>
          </a:r>
          <a:endParaRPr lang="ru-RU" b="1" dirty="0">
            <a:solidFill>
              <a:srgbClr val="2E34B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09482-8E2D-41F2-9223-5BE5EA755BF3}" type="parTrans" cxnId="{235D27D4-9681-4697-A225-4EBEF6FD8A31}">
      <dgm:prSet/>
      <dgm:spPr/>
      <dgm:t>
        <a:bodyPr/>
        <a:lstStyle/>
        <a:p>
          <a:endParaRPr lang="ru-RU"/>
        </a:p>
      </dgm:t>
    </dgm:pt>
    <dgm:pt modelId="{F460CF68-0838-4A63-BE6D-5C0AE97C11C0}" type="sibTrans" cxnId="{235D27D4-9681-4697-A225-4EBEF6FD8A31}">
      <dgm:prSet/>
      <dgm:spPr/>
      <dgm:t>
        <a:bodyPr/>
        <a:lstStyle/>
        <a:p>
          <a:endParaRPr lang="ru-RU"/>
        </a:p>
      </dgm:t>
    </dgm:pt>
    <dgm:pt modelId="{4BDCAE97-6369-4351-8117-A2DD8A51BD41}">
      <dgm:prSet phldrT="[Текст]"/>
      <dgm:spPr/>
      <dgm:t>
        <a:bodyPr/>
        <a:lstStyle/>
        <a:p>
          <a:r>
            <a:rPr lang="ru-RU" b="1" dirty="0" smtClean="0">
              <a:solidFill>
                <a:srgbClr val="2E34B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опережает программу по всем предметам</a:t>
          </a:r>
          <a:endParaRPr lang="ru-RU" b="1" dirty="0">
            <a:solidFill>
              <a:srgbClr val="2E34B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E8671-5F55-4523-BF0F-1394B519B161}" type="parTrans" cxnId="{685EF856-DCFB-473C-B990-9FE75A42DF97}">
      <dgm:prSet/>
      <dgm:spPr/>
      <dgm:t>
        <a:bodyPr/>
        <a:lstStyle/>
        <a:p>
          <a:endParaRPr lang="ru-RU"/>
        </a:p>
      </dgm:t>
    </dgm:pt>
    <dgm:pt modelId="{0E904321-AAF1-44EB-A655-34F887917CB7}" type="sibTrans" cxnId="{685EF856-DCFB-473C-B990-9FE75A42DF97}">
      <dgm:prSet/>
      <dgm:spPr/>
      <dgm:t>
        <a:bodyPr/>
        <a:lstStyle/>
        <a:p>
          <a:endParaRPr lang="ru-RU"/>
        </a:p>
      </dgm:t>
    </dgm:pt>
    <dgm:pt modelId="{50AC6574-1CD6-441E-9D84-6C61C5B0169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Индивидуальный маршрут по предмету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43DD4-DA45-48DC-AFFA-0BEEF3FA8620}" type="parTrans" cxnId="{95932296-58A5-4160-B729-7BCE8CC06B74}">
      <dgm:prSet/>
      <dgm:spPr/>
      <dgm:t>
        <a:bodyPr/>
        <a:lstStyle/>
        <a:p>
          <a:endParaRPr lang="ru-RU"/>
        </a:p>
      </dgm:t>
    </dgm:pt>
    <dgm:pt modelId="{F6F3914A-45D3-474B-9268-E84B64EE3384}" type="sibTrans" cxnId="{95932296-58A5-4160-B729-7BCE8CC06B74}">
      <dgm:prSet/>
      <dgm:spPr/>
      <dgm:t>
        <a:bodyPr/>
        <a:lstStyle/>
        <a:p>
          <a:endParaRPr lang="ru-RU"/>
        </a:p>
      </dgm:t>
    </dgm:pt>
    <dgm:pt modelId="{012A360D-951D-49A7-BF00-1BC0FF31FFA9}">
      <dgm:prSet phldrT="[Текст]"/>
      <dgm:spPr/>
      <dgm:t>
        <a:bodyPr/>
        <a:lstStyle/>
        <a:p>
          <a:r>
            <a:rPr lang="ru-RU" dirty="0" smtClean="0">
              <a:solidFill>
                <a:srgbClr val="2E34B6"/>
              </a:solidFill>
            </a:rPr>
            <a:t> </a:t>
          </a:r>
          <a:r>
            <a:rPr lang="ru-RU" b="1" dirty="0" smtClean="0">
              <a:solidFill>
                <a:srgbClr val="2E34B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усваивает программу по нескольким предметам</a:t>
          </a:r>
          <a:endParaRPr lang="ru-RU" b="1" dirty="0">
            <a:solidFill>
              <a:srgbClr val="2E34B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2D4CD-64C5-4F5C-A00E-D29EBE2DD665}" type="parTrans" cxnId="{27E7CDDE-954C-44C0-8C09-E7BE564EFCD2}">
      <dgm:prSet/>
      <dgm:spPr/>
      <dgm:t>
        <a:bodyPr/>
        <a:lstStyle/>
        <a:p>
          <a:endParaRPr lang="ru-RU"/>
        </a:p>
      </dgm:t>
    </dgm:pt>
    <dgm:pt modelId="{5C401523-4F54-454C-9AF3-F276C97FA3C8}" type="sibTrans" cxnId="{27E7CDDE-954C-44C0-8C09-E7BE564EFCD2}">
      <dgm:prSet/>
      <dgm:spPr/>
      <dgm:t>
        <a:bodyPr/>
        <a:lstStyle/>
        <a:p>
          <a:endParaRPr lang="ru-RU"/>
        </a:p>
      </dgm:t>
    </dgm:pt>
    <dgm:pt modelId="{6CD94482-0E54-446B-8E75-FF6DD5A00950}">
      <dgm:prSet phldrT="[Текст]"/>
      <dgm:spPr/>
      <dgm:t>
        <a:bodyPr/>
        <a:lstStyle/>
        <a:p>
          <a:r>
            <a:rPr lang="ru-RU" b="1" dirty="0" smtClean="0">
              <a:solidFill>
                <a:srgbClr val="2E34B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опережает программу по нескольким предметам</a:t>
          </a:r>
          <a:endParaRPr lang="ru-RU" b="1" dirty="0">
            <a:solidFill>
              <a:srgbClr val="2E34B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93A0A-492E-4A1A-8C47-3A932D5C9ED1}" type="parTrans" cxnId="{5B9D36D7-A282-4CC2-A9DE-49FA60210A99}">
      <dgm:prSet/>
      <dgm:spPr/>
      <dgm:t>
        <a:bodyPr/>
        <a:lstStyle/>
        <a:p>
          <a:endParaRPr lang="ru-RU"/>
        </a:p>
      </dgm:t>
    </dgm:pt>
    <dgm:pt modelId="{2AB38162-F0D1-4AC5-BEFF-B1AABBCE29C6}" type="sibTrans" cxnId="{5B9D36D7-A282-4CC2-A9DE-49FA60210A99}">
      <dgm:prSet/>
      <dgm:spPr/>
      <dgm:t>
        <a:bodyPr/>
        <a:lstStyle/>
        <a:p>
          <a:endParaRPr lang="ru-RU"/>
        </a:p>
      </dgm:t>
    </dgm:pt>
    <dgm:pt modelId="{328168A6-3303-439C-8EA6-97CD68CB104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коррекционная работа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F257E-09DC-4F9D-9EC5-8FA88447B6B3}" type="parTrans" cxnId="{8B2D9C11-D4A0-44F6-AC3C-4DC0CAB142FD}">
      <dgm:prSet/>
      <dgm:spPr/>
      <dgm:t>
        <a:bodyPr/>
        <a:lstStyle/>
        <a:p>
          <a:endParaRPr lang="ru-RU"/>
        </a:p>
      </dgm:t>
    </dgm:pt>
    <dgm:pt modelId="{F04B67EC-8431-4926-A42B-017F1324FDE2}" type="sibTrans" cxnId="{8B2D9C11-D4A0-44F6-AC3C-4DC0CAB142FD}">
      <dgm:prSet/>
      <dgm:spPr/>
      <dgm:t>
        <a:bodyPr/>
        <a:lstStyle/>
        <a:p>
          <a:endParaRPr lang="ru-RU"/>
        </a:p>
      </dgm:t>
    </dgm:pt>
    <dgm:pt modelId="{FBDC4894-653B-4BA6-9C24-AEEED454E4A9}">
      <dgm:prSet phldrT="[Текст]"/>
      <dgm:spPr/>
      <dgm:t>
        <a:bodyPr/>
        <a:lstStyle/>
        <a:p>
          <a:r>
            <a:rPr lang="ru-RU" b="1" dirty="0" smtClean="0">
              <a:solidFill>
                <a:srgbClr val="2E34B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усвоение программы с некоторыми трудностями</a:t>
          </a:r>
          <a:endParaRPr lang="ru-RU" b="1" dirty="0">
            <a:solidFill>
              <a:srgbClr val="2E34B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A2722-205C-47DF-BFC5-D0D535362BEB}" type="parTrans" cxnId="{8D141B53-695E-4B4B-BA47-D0614E64E062}">
      <dgm:prSet/>
      <dgm:spPr/>
      <dgm:t>
        <a:bodyPr/>
        <a:lstStyle/>
        <a:p>
          <a:endParaRPr lang="ru-RU"/>
        </a:p>
      </dgm:t>
    </dgm:pt>
    <dgm:pt modelId="{42685C45-0B6A-4541-8899-28CECC86D218}" type="sibTrans" cxnId="{8D141B53-695E-4B4B-BA47-D0614E64E062}">
      <dgm:prSet/>
      <dgm:spPr/>
      <dgm:t>
        <a:bodyPr/>
        <a:lstStyle/>
        <a:p>
          <a:endParaRPr lang="ru-RU"/>
        </a:p>
      </dgm:t>
    </dgm:pt>
    <dgm:pt modelId="{9307CADE-E3B9-4051-818F-D9E6272BC5EC}" type="pres">
      <dgm:prSet presAssocID="{D79683FF-1CA8-4676-947E-19532E98E7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8D2998-0FC6-486C-8C29-FF8D9D712A11}" type="pres">
      <dgm:prSet presAssocID="{864693B8-9BDD-4745-8ED0-1E745152499D}" presName="linNode" presStyleCnt="0"/>
      <dgm:spPr/>
      <dgm:t>
        <a:bodyPr/>
        <a:lstStyle/>
        <a:p>
          <a:endParaRPr lang="ru-RU"/>
        </a:p>
      </dgm:t>
    </dgm:pt>
    <dgm:pt modelId="{3BDFD4E4-DB12-40EE-A346-16BF5D4736C4}" type="pres">
      <dgm:prSet presAssocID="{864693B8-9BDD-4745-8ED0-1E745152499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A19CE-B9AF-49DE-973A-5D64683353FF}" type="pres">
      <dgm:prSet presAssocID="{864693B8-9BDD-4745-8ED0-1E745152499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6656F-B674-4C73-9A12-820CD2E15570}" type="pres">
      <dgm:prSet presAssocID="{F390FE44-2A90-4ADE-BF9D-C21384715629}" presName="sp" presStyleCnt="0"/>
      <dgm:spPr/>
      <dgm:t>
        <a:bodyPr/>
        <a:lstStyle/>
        <a:p>
          <a:endParaRPr lang="ru-RU"/>
        </a:p>
      </dgm:t>
    </dgm:pt>
    <dgm:pt modelId="{28AEF519-78E1-4C07-A81C-3215EAB97416}" type="pres">
      <dgm:prSet presAssocID="{50AC6574-1CD6-441E-9D84-6C61C5B01695}" presName="linNode" presStyleCnt="0"/>
      <dgm:spPr/>
      <dgm:t>
        <a:bodyPr/>
        <a:lstStyle/>
        <a:p>
          <a:endParaRPr lang="ru-RU"/>
        </a:p>
      </dgm:t>
    </dgm:pt>
    <dgm:pt modelId="{FF48828D-F6A4-46D2-8593-E395311F4244}" type="pres">
      <dgm:prSet presAssocID="{50AC6574-1CD6-441E-9D84-6C61C5B0169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4F139-7020-4F34-9896-D64E14FD813C}" type="pres">
      <dgm:prSet presAssocID="{50AC6574-1CD6-441E-9D84-6C61C5B0169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E2E9B-2EEC-498F-80CE-82254B37A90B}" type="pres">
      <dgm:prSet presAssocID="{F6F3914A-45D3-474B-9268-E84B64EE3384}" presName="sp" presStyleCnt="0"/>
      <dgm:spPr/>
      <dgm:t>
        <a:bodyPr/>
        <a:lstStyle/>
        <a:p>
          <a:endParaRPr lang="ru-RU"/>
        </a:p>
      </dgm:t>
    </dgm:pt>
    <dgm:pt modelId="{BA1FC3F3-706F-4126-B298-EC8BBBADF71B}" type="pres">
      <dgm:prSet presAssocID="{328168A6-3303-439C-8EA6-97CD68CB104F}" presName="linNode" presStyleCnt="0"/>
      <dgm:spPr/>
      <dgm:t>
        <a:bodyPr/>
        <a:lstStyle/>
        <a:p>
          <a:endParaRPr lang="ru-RU"/>
        </a:p>
      </dgm:t>
    </dgm:pt>
    <dgm:pt modelId="{BB883552-147D-48D1-8C3E-09CC8E54E134}" type="pres">
      <dgm:prSet presAssocID="{328168A6-3303-439C-8EA6-97CD68CB104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49C05-CB14-47B5-8672-9AC8E1B75887}" type="pres">
      <dgm:prSet presAssocID="{328168A6-3303-439C-8EA6-97CD68CB104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7CDDE-954C-44C0-8C09-E7BE564EFCD2}" srcId="{50AC6574-1CD6-441E-9D84-6C61C5B01695}" destId="{012A360D-951D-49A7-BF00-1BC0FF31FFA9}" srcOrd="0" destOrd="0" parTransId="{C172D4CD-64C5-4F5C-A00E-D29EBE2DD665}" sibTransId="{5C401523-4F54-454C-9AF3-F276C97FA3C8}"/>
    <dgm:cxn modelId="{235D27D4-9681-4697-A225-4EBEF6FD8A31}" srcId="{864693B8-9BDD-4745-8ED0-1E745152499D}" destId="{FB5EAE7D-501C-4E87-ADEB-6F8239106430}" srcOrd="0" destOrd="0" parTransId="{0C909482-8E2D-41F2-9223-5BE5EA755BF3}" sibTransId="{F460CF68-0838-4A63-BE6D-5C0AE97C11C0}"/>
    <dgm:cxn modelId="{F1A1654E-935C-4857-8649-CF4381D8E46B}" type="presOf" srcId="{FBDC4894-653B-4BA6-9C24-AEEED454E4A9}" destId="{B7D49C05-CB14-47B5-8672-9AC8E1B75887}" srcOrd="0" destOrd="0" presId="urn:microsoft.com/office/officeart/2005/8/layout/vList5"/>
    <dgm:cxn modelId="{BD20DBFE-8569-404B-9AAC-1ED6F4A486FA}" type="presOf" srcId="{864693B8-9BDD-4745-8ED0-1E745152499D}" destId="{3BDFD4E4-DB12-40EE-A346-16BF5D4736C4}" srcOrd="0" destOrd="0" presId="urn:microsoft.com/office/officeart/2005/8/layout/vList5"/>
    <dgm:cxn modelId="{8D141B53-695E-4B4B-BA47-D0614E64E062}" srcId="{328168A6-3303-439C-8EA6-97CD68CB104F}" destId="{FBDC4894-653B-4BA6-9C24-AEEED454E4A9}" srcOrd="0" destOrd="0" parTransId="{02FA2722-205C-47DF-BFC5-D0D535362BEB}" sibTransId="{42685C45-0B6A-4541-8899-28CECC86D218}"/>
    <dgm:cxn modelId="{685EF856-DCFB-473C-B990-9FE75A42DF97}" srcId="{864693B8-9BDD-4745-8ED0-1E745152499D}" destId="{4BDCAE97-6369-4351-8117-A2DD8A51BD41}" srcOrd="1" destOrd="0" parTransId="{9C8E8671-5F55-4523-BF0F-1394B519B161}" sibTransId="{0E904321-AAF1-44EB-A655-34F887917CB7}"/>
    <dgm:cxn modelId="{8B2D9C11-D4A0-44F6-AC3C-4DC0CAB142FD}" srcId="{D79683FF-1CA8-4676-947E-19532E98E79B}" destId="{328168A6-3303-439C-8EA6-97CD68CB104F}" srcOrd="2" destOrd="0" parTransId="{F97F257E-09DC-4F9D-9EC5-8FA88447B6B3}" sibTransId="{F04B67EC-8431-4926-A42B-017F1324FDE2}"/>
    <dgm:cxn modelId="{455DD2BA-FFAB-4815-95C2-860ADA923437}" type="presOf" srcId="{50AC6574-1CD6-441E-9D84-6C61C5B01695}" destId="{FF48828D-F6A4-46D2-8593-E395311F4244}" srcOrd="0" destOrd="0" presId="urn:microsoft.com/office/officeart/2005/8/layout/vList5"/>
    <dgm:cxn modelId="{6B41AA49-3767-49A3-957C-E7B40F4F8C19}" type="presOf" srcId="{328168A6-3303-439C-8EA6-97CD68CB104F}" destId="{BB883552-147D-48D1-8C3E-09CC8E54E134}" srcOrd="0" destOrd="0" presId="urn:microsoft.com/office/officeart/2005/8/layout/vList5"/>
    <dgm:cxn modelId="{95932296-58A5-4160-B729-7BCE8CC06B74}" srcId="{D79683FF-1CA8-4676-947E-19532E98E79B}" destId="{50AC6574-1CD6-441E-9D84-6C61C5B01695}" srcOrd="1" destOrd="0" parTransId="{BDF43DD4-DA45-48DC-AFFA-0BEEF3FA8620}" sibTransId="{F6F3914A-45D3-474B-9268-E84B64EE3384}"/>
    <dgm:cxn modelId="{E56772D8-CF83-4376-82A0-96447A1BA657}" type="presOf" srcId="{4BDCAE97-6369-4351-8117-A2DD8A51BD41}" destId="{3F8A19CE-B9AF-49DE-973A-5D64683353FF}" srcOrd="0" destOrd="1" presId="urn:microsoft.com/office/officeart/2005/8/layout/vList5"/>
    <dgm:cxn modelId="{1ABB8E49-023B-4C3C-9ACB-81253723EC01}" type="presOf" srcId="{FB5EAE7D-501C-4E87-ADEB-6F8239106430}" destId="{3F8A19CE-B9AF-49DE-973A-5D64683353FF}" srcOrd="0" destOrd="0" presId="urn:microsoft.com/office/officeart/2005/8/layout/vList5"/>
    <dgm:cxn modelId="{071914D2-BAA3-4F8A-8E8B-450277409583}" type="presOf" srcId="{012A360D-951D-49A7-BF00-1BC0FF31FFA9}" destId="{5114F139-7020-4F34-9896-D64E14FD813C}" srcOrd="0" destOrd="0" presId="urn:microsoft.com/office/officeart/2005/8/layout/vList5"/>
    <dgm:cxn modelId="{4107E700-1C0D-42AF-99B2-C8E67D08BEBD}" srcId="{D79683FF-1CA8-4676-947E-19532E98E79B}" destId="{864693B8-9BDD-4745-8ED0-1E745152499D}" srcOrd="0" destOrd="0" parTransId="{C646BDBD-CD11-4CEE-B931-4BEC462E76E9}" sibTransId="{F390FE44-2A90-4ADE-BF9D-C21384715629}"/>
    <dgm:cxn modelId="{B5C54240-DC02-4171-8389-3B9517AF8A81}" type="presOf" srcId="{6CD94482-0E54-446B-8E75-FF6DD5A00950}" destId="{5114F139-7020-4F34-9896-D64E14FD813C}" srcOrd="0" destOrd="1" presId="urn:microsoft.com/office/officeart/2005/8/layout/vList5"/>
    <dgm:cxn modelId="{5B9D36D7-A282-4CC2-A9DE-49FA60210A99}" srcId="{50AC6574-1CD6-441E-9D84-6C61C5B01695}" destId="{6CD94482-0E54-446B-8E75-FF6DD5A00950}" srcOrd="1" destOrd="0" parTransId="{27B93A0A-492E-4A1A-8C47-3A932D5C9ED1}" sibTransId="{2AB38162-F0D1-4AC5-BEFF-B1AABBCE29C6}"/>
    <dgm:cxn modelId="{A3134E78-BBBE-40FC-9195-5A0329B72FFC}" type="presOf" srcId="{D79683FF-1CA8-4676-947E-19532E98E79B}" destId="{9307CADE-E3B9-4051-818F-D9E6272BC5EC}" srcOrd="0" destOrd="0" presId="urn:microsoft.com/office/officeart/2005/8/layout/vList5"/>
    <dgm:cxn modelId="{665421D5-F231-4819-9899-808C22D0B25E}" type="presParOf" srcId="{9307CADE-E3B9-4051-818F-D9E6272BC5EC}" destId="{358D2998-0FC6-486C-8C29-FF8D9D712A11}" srcOrd="0" destOrd="0" presId="urn:microsoft.com/office/officeart/2005/8/layout/vList5"/>
    <dgm:cxn modelId="{8F8BD1EA-59C5-4CE4-9AE9-4819A2BE7210}" type="presParOf" srcId="{358D2998-0FC6-486C-8C29-FF8D9D712A11}" destId="{3BDFD4E4-DB12-40EE-A346-16BF5D4736C4}" srcOrd="0" destOrd="0" presId="urn:microsoft.com/office/officeart/2005/8/layout/vList5"/>
    <dgm:cxn modelId="{D1BF1B30-5D83-4367-B34A-7916E1096725}" type="presParOf" srcId="{358D2998-0FC6-486C-8C29-FF8D9D712A11}" destId="{3F8A19CE-B9AF-49DE-973A-5D64683353FF}" srcOrd="1" destOrd="0" presId="urn:microsoft.com/office/officeart/2005/8/layout/vList5"/>
    <dgm:cxn modelId="{BCC36DF8-FA8B-44E3-B376-BC8159BE5600}" type="presParOf" srcId="{9307CADE-E3B9-4051-818F-D9E6272BC5EC}" destId="{20E6656F-B674-4C73-9A12-820CD2E15570}" srcOrd="1" destOrd="0" presId="urn:microsoft.com/office/officeart/2005/8/layout/vList5"/>
    <dgm:cxn modelId="{2D002A0A-DFE9-4C74-8E12-1BF8288FDE42}" type="presParOf" srcId="{9307CADE-E3B9-4051-818F-D9E6272BC5EC}" destId="{28AEF519-78E1-4C07-A81C-3215EAB97416}" srcOrd="2" destOrd="0" presId="urn:microsoft.com/office/officeart/2005/8/layout/vList5"/>
    <dgm:cxn modelId="{3A944749-6F3E-4773-B179-879D88D7FDF2}" type="presParOf" srcId="{28AEF519-78E1-4C07-A81C-3215EAB97416}" destId="{FF48828D-F6A4-46D2-8593-E395311F4244}" srcOrd="0" destOrd="0" presId="urn:microsoft.com/office/officeart/2005/8/layout/vList5"/>
    <dgm:cxn modelId="{6039F5E8-0CE5-439F-925F-8E2C4BC43C59}" type="presParOf" srcId="{28AEF519-78E1-4C07-A81C-3215EAB97416}" destId="{5114F139-7020-4F34-9896-D64E14FD813C}" srcOrd="1" destOrd="0" presId="urn:microsoft.com/office/officeart/2005/8/layout/vList5"/>
    <dgm:cxn modelId="{C5FB705E-0A5F-4353-8A8B-8818CA602C0F}" type="presParOf" srcId="{9307CADE-E3B9-4051-818F-D9E6272BC5EC}" destId="{B2AE2E9B-2EEC-498F-80CE-82254B37A90B}" srcOrd="3" destOrd="0" presId="urn:microsoft.com/office/officeart/2005/8/layout/vList5"/>
    <dgm:cxn modelId="{612F6FA9-1AD6-430E-B38F-2A745CD3990A}" type="presParOf" srcId="{9307CADE-E3B9-4051-818F-D9E6272BC5EC}" destId="{BA1FC3F3-706F-4126-B298-EC8BBBADF71B}" srcOrd="4" destOrd="0" presId="urn:microsoft.com/office/officeart/2005/8/layout/vList5"/>
    <dgm:cxn modelId="{74DBCF40-873A-42BE-8C97-60E2CD5D4868}" type="presParOf" srcId="{BA1FC3F3-706F-4126-B298-EC8BBBADF71B}" destId="{BB883552-147D-48D1-8C3E-09CC8E54E134}" srcOrd="0" destOrd="0" presId="urn:microsoft.com/office/officeart/2005/8/layout/vList5"/>
    <dgm:cxn modelId="{8D8335F8-75C5-459D-BD34-570828D4B6E1}" type="presParOf" srcId="{BA1FC3F3-706F-4126-B298-EC8BBBADF71B}" destId="{B7D49C05-CB14-47B5-8672-9AC8E1B758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8A19CE-B9AF-49DE-973A-5D64683353FF}">
      <dsp:nvSpPr>
        <dsp:cNvPr id="0" name=""/>
        <dsp:cNvSpPr/>
      </dsp:nvSpPr>
      <dsp:spPr>
        <a:xfrm rot="5400000">
          <a:off x="6730365" y="-2613409"/>
          <a:ext cx="1414252" cy="69999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2E34B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усваивает программу по большинству предметов</a:t>
          </a:r>
          <a:endParaRPr lang="ru-RU" sz="2300" b="1" kern="1200" dirty="0">
            <a:solidFill>
              <a:srgbClr val="2E34B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2E34B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опережает программу по всем предметам</a:t>
          </a:r>
          <a:endParaRPr lang="ru-RU" sz="2300" b="1" kern="1200" dirty="0">
            <a:solidFill>
              <a:srgbClr val="2E34B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730365" y="-2613409"/>
        <a:ext cx="1414252" cy="6999992"/>
      </dsp:txXfrm>
    </dsp:sp>
    <dsp:sp modelId="{3BDFD4E4-DB12-40EE-A346-16BF5D4736C4}">
      <dsp:nvSpPr>
        <dsp:cNvPr id="0" name=""/>
        <dsp:cNvSpPr/>
      </dsp:nvSpPr>
      <dsp:spPr>
        <a:xfrm>
          <a:off x="0" y="2678"/>
          <a:ext cx="3937495" cy="176781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образовательного маршрута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78"/>
        <a:ext cx="3937495" cy="1767816"/>
      </dsp:txXfrm>
    </dsp:sp>
    <dsp:sp modelId="{5114F139-7020-4F34-9896-D64E14FD813C}">
      <dsp:nvSpPr>
        <dsp:cNvPr id="0" name=""/>
        <dsp:cNvSpPr/>
      </dsp:nvSpPr>
      <dsp:spPr>
        <a:xfrm rot="5400000">
          <a:off x="6730365" y="-757202"/>
          <a:ext cx="1414252" cy="69999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2E34B6"/>
              </a:solidFill>
            </a:rPr>
            <a:t> </a:t>
          </a:r>
          <a:r>
            <a:rPr lang="ru-RU" sz="2300" b="1" kern="1200" dirty="0" smtClean="0">
              <a:solidFill>
                <a:srgbClr val="2E34B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усваивает программу по нескольким предметам</a:t>
          </a:r>
          <a:endParaRPr lang="ru-RU" sz="2300" b="1" kern="1200" dirty="0">
            <a:solidFill>
              <a:srgbClr val="2E34B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2E34B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опережает программу по нескольким предметам</a:t>
          </a:r>
          <a:endParaRPr lang="ru-RU" sz="2300" b="1" kern="1200" dirty="0">
            <a:solidFill>
              <a:srgbClr val="2E34B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730365" y="-757202"/>
        <a:ext cx="1414252" cy="6999992"/>
      </dsp:txXfrm>
    </dsp:sp>
    <dsp:sp modelId="{FF48828D-F6A4-46D2-8593-E395311F4244}">
      <dsp:nvSpPr>
        <dsp:cNvPr id="0" name=""/>
        <dsp:cNvSpPr/>
      </dsp:nvSpPr>
      <dsp:spPr>
        <a:xfrm>
          <a:off x="0" y="1858885"/>
          <a:ext cx="3937495" cy="1767816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Индивидуальный маршрут по предмету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58885"/>
        <a:ext cx="3937495" cy="1767816"/>
      </dsp:txXfrm>
    </dsp:sp>
    <dsp:sp modelId="{B7D49C05-CB14-47B5-8672-9AC8E1B75887}">
      <dsp:nvSpPr>
        <dsp:cNvPr id="0" name=""/>
        <dsp:cNvSpPr/>
      </dsp:nvSpPr>
      <dsp:spPr>
        <a:xfrm rot="5400000">
          <a:off x="6730365" y="1099004"/>
          <a:ext cx="1414252" cy="69999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2E34B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усвоение программы с некоторыми трудностями</a:t>
          </a:r>
          <a:endParaRPr lang="ru-RU" sz="2300" b="1" kern="1200" dirty="0">
            <a:solidFill>
              <a:srgbClr val="2E34B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730365" y="1099004"/>
        <a:ext cx="1414252" cy="6999992"/>
      </dsp:txXfrm>
    </dsp:sp>
    <dsp:sp modelId="{BB883552-147D-48D1-8C3E-09CC8E54E134}">
      <dsp:nvSpPr>
        <dsp:cNvPr id="0" name=""/>
        <dsp:cNvSpPr/>
      </dsp:nvSpPr>
      <dsp:spPr>
        <a:xfrm>
          <a:off x="0" y="3715092"/>
          <a:ext cx="3937495" cy="1767816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коррекционная работа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15092"/>
        <a:ext cx="3937495" cy="1767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49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04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45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68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19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19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92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37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47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05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40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3546-D8D1-4333-A09C-A6B61E2EDB8D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26FE-451C-4A29-B494-31D22785D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13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2356" y="5373217"/>
            <a:ext cx="6171864" cy="88211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школа-интернат №20 Петроградского района Санкт-Петербурга</a:t>
            </a:r>
            <a:endParaRPr lang="ru-RU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499616"/>
            <a:ext cx="11521280" cy="358556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Районная конференция образовательных инноваций.</a:t>
            </a:r>
            <a:br>
              <a:rPr lang="ru-RU" sz="36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Конкурс инновационных продуктов.</a:t>
            </a:r>
            <a:br>
              <a:rPr lang="ru-RU" sz="36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« Комплект </a:t>
            </a:r>
            <a:r>
              <a:rPr lang="ru-RU" sz="3600" b="1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внутришкольного</a:t>
            </a:r>
            <a:r>
              <a:rPr lang="ru-RU" sz="36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предметного мониторинга для слабослышащих обучающихся (вариант2.3) начальной школы»</a:t>
            </a:r>
            <a:endParaRPr lang="ru-RU" sz="2800" b="1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16632"/>
            <a:ext cx="3383757" cy="1368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22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Количественные показатели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баллов-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обучающийся не усваивает данный навык, умение, знание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балл-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обучающийся усваивает частично навык, умение, знание, не применяет его в полном объеме или применяет с помощью учителя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балла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обучающийся усвоил навык, умение, знание в полном объеме, применяет самостоятельно и переносит в новую учебную ситуацию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76400"/>
            <a:ext cx="5181600" cy="45005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Низкий уровень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6-10 баллов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не усвоена или усвоена с трудом</a:t>
            </a:r>
          </a:p>
          <a:p>
            <a:pPr>
              <a:lnSpc>
                <a:spcPct val="120000"/>
              </a:lnSpc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уровень-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11-15 баллов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программу усваивает, но есть трудности</a:t>
            </a:r>
          </a:p>
          <a:p>
            <a:pPr>
              <a:lnSpc>
                <a:spcPct val="120000"/>
              </a:lnSpc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уровень-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16-20 баллов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программу усваивает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4543"/>
            <a:ext cx="10972800" cy="979713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1-Г класс                      Учитель: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_______________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май  201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Макс. 80 баллов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1650" y="1698172"/>
          <a:ext cx="11204447" cy="4245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872"/>
                <a:gridCol w="1661943"/>
                <a:gridCol w="1867408"/>
                <a:gridCol w="1867408"/>
                <a:gridCol w="1867408"/>
                <a:gridCol w="1867408"/>
              </a:tblGrid>
              <a:tr h="368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Фамилия, имя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язык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речи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64476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76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76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76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76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4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76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32518" y="990600"/>
          <a:ext cx="5700195" cy="20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0188" y="3651070"/>
          <a:ext cx="5534298" cy="188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183086" y="1132114"/>
          <a:ext cx="5682343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172201" y="3642795"/>
          <a:ext cx="5725886" cy="186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Технология отслеживания образовательных достижений учащихся позволяет:</a:t>
            </a:r>
            <a:endParaRPr lang="ru-RU" sz="3200" b="1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60576"/>
            <a:ext cx="10515600" cy="46163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выявить уровень освоения темы и рассмотреть динамику усвоения учебного материала;</a:t>
            </a:r>
          </a:p>
          <a:p>
            <a:pPr algn="just"/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определить типичные ошибки в знаниях и умениях учащихся по предмету;</a:t>
            </a:r>
          </a:p>
          <a:p>
            <a:pPr algn="just"/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скорректировать рабочие программы по предметам;</a:t>
            </a:r>
          </a:p>
          <a:p>
            <a:pPr algn="just"/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скорректировать работу по устранению данных ошибок с целью повышения результативности коррекционно-образовательной работы</a:t>
            </a:r>
            <a:endParaRPr lang="ru-RU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6520175"/>
              </p:ext>
            </p:extLst>
          </p:nvPr>
        </p:nvGraphicFramePr>
        <p:xfrm>
          <a:off x="838200" y="691376"/>
          <a:ext cx="10937488" cy="548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168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6993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Новизна ИП</a:t>
            </a:r>
            <a:endParaRPr lang="ru-RU" sz="2800" b="1" i="1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336" y="1231392"/>
            <a:ext cx="11436096" cy="5347907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Комплексная психолого-педагогическая диагностика, отвечающая требованиям современных образовательных программ, предъявляемых к мониторинговым диагностическим обследованиям процесса усвоения программного материала слабослышащими обучающимися с интеллектуальными  нарушениями отсутствует, что определяет необходимость её разработки.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Ни в одном из рассматриваемых аналоговых продуктах не содержится материалов, направленных на определение уровня учебных достижений слабослышащих обучающихся с интеллектуальными нарушениями начальной школы.</a:t>
            </a:r>
          </a:p>
          <a:p>
            <a:endParaRPr lang="ru-RU" dirty="0">
              <a:solidFill>
                <a:srgbClr val="2E34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24" y="341377"/>
            <a:ext cx="10515600" cy="63398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2800" b="1" i="1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sz="28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0065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sz="3200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В настоящее время школьная практика обучения детей с особыми образовательными потребностями  с точки зрения оценки эффективности и качества испытывает очевидный дефицит прямых, понятных учителю, ученикам и родителям, инструментов диагностики и анализа.  Предлагаемый продукт содержит в себе целостный комплект диагностических процедур, при проведении которых задействованы все участники образовательного процесса.</a:t>
            </a:r>
            <a:endParaRPr lang="ru-RU" sz="3200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" y="390145"/>
            <a:ext cx="10515600" cy="1914143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Наименование инновационного продукта</a:t>
            </a:r>
            <a:br>
              <a:rPr lang="ru-RU" sz="28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Комплект </a:t>
            </a:r>
            <a:r>
              <a:rPr lang="ru-RU" sz="3200" b="1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внутришкольного</a:t>
            </a:r>
            <a:r>
              <a:rPr lang="ru-RU" sz="32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предметного мониторинга для слабослышащих обучающихся (вариант 2.3) начальной школы.</a:t>
            </a:r>
            <a:r>
              <a:rPr lang="ru-RU" sz="3200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392" y="2301113"/>
            <a:ext cx="10515600" cy="43513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Авторский коллектив</a:t>
            </a: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Манаскурт</a:t>
            </a: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Татьяна Юрьевна, директор образовательного учреждения</a:t>
            </a:r>
          </a:p>
          <a:p>
            <a:pPr>
              <a:buNone/>
            </a:pPr>
            <a:r>
              <a:rPr lang="ru-RU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Баюра</a:t>
            </a: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Инна Александровна, заместитель директора по УВР, учитель </a:t>
            </a:r>
          </a:p>
          <a:p>
            <a:pPr>
              <a:buNone/>
            </a:pPr>
            <a:r>
              <a:rPr lang="ru-RU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Чвыкова</a:t>
            </a: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Анастасия Андреевна, председатель МО учителей начальной школы, учитель начальных классов</a:t>
            </a:r>
          </a:p>
          <a:p>
            <a:pPr>
              <a:buNone/>
            </a:pP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Зайцева Елена Николаевна, учитель начальных классов</a:t>
            </a:r>
          </a:p>
          <a:p>
            <a:pPr>
              <a:buNone/>
            </a:pP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Дедова Ирина Анатольевна, учитель начальных классов</a:t>
            </a:r>
          </a:p>
          <a:p>
            <a:pPr>
              <a:buNone/>
            </a:pPr>
            <a:r>
              <a:rPr lang="ru-RU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Джакаевна</a:t>
            </a: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, учитель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6008" y="207264"/>
            <a:ext cx="10515600" cy="16906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Вид продукта</a:t>
            </a:r>
            <a:br>
              <a:rPr lang="ru-RU" sz="32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ИП относится к категории практико-ориентированных ресурсов внедрения ФГОС НОО для обучающихся с ОВЗ</a:t>
            </a:r>
            <a:endParaRPr lang="ru-RU" sz="3200" b="1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86968" y="1971929"/>
            <a:ext cx="10515600" cy="43513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: получение объективной информации о состоянии и динамике уровня предметных и </a:t>
            </a:r>
            <a:r>
              <a:rPr lang="ru-RU" i="1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 достижений обучающимися</a:t>
            </a:r>
          </a:p>
          <a:p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Оценить предметные результаты</a:t>
            </a:r>
          </a:p>
          <a:p>
            <a:pPr lvl="0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Определить уровень учебных достижений (компетенций)</a:t>
            </a:r>
          </a:p>
          <a:p>
            <a:pPr lvl="0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Проанализировать процесс формирования  компетенций и обобщить результат этого процесса</a:t>
            </a:r>
          </a:p>
          <a:p>
            <a:pPr lvl="0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Определить задачи по коррекции компетенций</a:t>
            </a:r>
            <a:endParaRPr lang="ru-RU" dirty="0" smtClean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008" y="195073"/>
            <a:ext cx="10515600" cy="85343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Актуальность ИП:</a:t>
            </a:r>
            <a:endParaRPr lang="ru-RU" sz="2800" i="1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608" y="743712"/>
            <a:ext cx="11061192" cy="5742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ориентирован на решение задачи обеспечения доступности качества образования для учащихся за счёт скрупулёзного и непрерывного анализа трудностей и достижений;</a:t>
            </a:r>
          </a:p>
          <a:p>
            <a:pPr marL="514350" indent="-514350" algn="just">
              <a:buAutoNum type="arabicPeriod" startAt="2"/>
            </a:pP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позволяет вовлечь в решение задач внедрения ФГОС НОО для обучающихся с ОВЗ ресурс семьи через компетентное, доброжелательное, открытое взаимодействие с ней в рамках мониторинга;</a:t>
            </a:r>
          </a:p>
          <a:p>
            <a:pPr marL="514350" indent="-514350" algn="just">
              <a:buAutoNum type="arabicPeriod" startAt="3"/>
            </a:pP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позволяет создать в образовательной организации институт непрерывной внутренней диагностики по ключевым критериям с выходом на анализ процесса компетенций, обобщение результата и определение задач по коррекции компетенций;</a:t>
            </a:r>
          </a:p>
          <a:p>
            <a:pPr marL="514350" indent="-514350" algn="just">
              <a:buAutoNum type="arabicPeriod" startAt="3"/>
            </a:pP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развивает понимание ключевых смыслов образовательной деятельности, влияет на внутреннюю мотивацию субъектов, помогает организовать неформальное  профессиональное взаимодействие всех категорий педагогических работников школы</a:t>
            </a:r>
            <a:r>
              <a:rPr lang="ru-RU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8225"/>
            <a:ext cx="10515600" cy="74371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Содержание ИП</a:t>
            </a:r>
            <a:endParaRPr lang="ru-RU" sz="2800" b="1" i="1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ВШМ представляет собой </a:t>
            </a: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систему диагностических материалов, </a:t>
            </a:r>
            <a:r>
              <a:rPr lang="ru-RU" b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ориентированных на</a:t>
            </a: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определенную группу участников образовательного процесса.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учеников начальной школы;</a:t>
            </a:r>
            <a:endParaRPr lang="ru-RU" i="1" dirty="0" smtClean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-учителей начальной школы, учителей-дефектологов,</a:t>
            </a:r>
          </a:p>
          <a:p>
            <a:pPr marL="0" lvl="0" indent="4572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учителей-логопедов</a:t>
            </a: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i="1" dirty="0" smtClean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</a:t>
            </a: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i="1" dirty="0" smtClean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администрации образовательного учреждения</a:t>
            </a:r>
            <a:r>
              <a:rPr lang="ru-RU" i="1" dirty="0" smtClean="0">
                <a:solidFill>
                  <a:srgbClr val="2E34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008" y="6455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Комплект </a:t>
            </a:r>
            <a:r>
              <a:rPr lang="ru-RU" sz="3600" b="1" dirty="0" err="1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внутришкольного</a:t>
            </a:r>
            <a:r>
              <a:rPr lang="ru-RU" sz="36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предметного мониторинга представляет собой совокупность взаимосвязанных элементов:</a:t>
            </a:r>
            <a:r>
              <a:rPr lang="ru-RU" sz="2400" dirty="0" smtClean="0">
                <a:solidFill>
                  <a:srgbClr val="2E34B6"/>
                </a:solidFill>
              </a:rPr>
              <a:t/>
            </a:r>
            <a:br>
              <a:rPr lang="ru-RU" sz="2400" dirty="0" smtClean="0">
                <a:solidFill>
                  <a:srgbClr val="2E34B6"/>
                </a:solidFill>
              </a:rPr>
            </a:br>
            <a:endParaRPr lang="ru-RU" sz="2400" dirty="0">
              <a:solidFill>
                <a:srgbClr val="2E34B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104" y="1438656"/>
            <a:ext cx="11460480" cy="473830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кодификатор по предметам: «Русский язык», «Математика», «Чтение», «Окружающий мир», «Развитие речи», составленный на основе ФГОС НОО для обучающихся с ОВЗ;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модели тестовых заданий как средств измерения;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 методики обработки данных и анализа полученных результатов</a:t>
            </a:r>
            <a:r>
              <a:rPr lang="ru-RU" sz="3200" b="1" i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rgbClr val="2E34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1532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Критерии предметных результатов в начальной школе</a:t>
            </a:r>
            <a:r>
              <a:rPr lang="ru-RU" sz="3100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подготовительный класс вариант 2.3</a:t>
            </a:r>
            <a:r>
              <a:rPr lang="ru-RU" sz="3100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2E34B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77952" y="865631"/>
          <a:ext cx="11509248" cy="5929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312"/>
                <a:gridCol w="2877312"/>
                <a:gridCol w="2877312"/>
                <a:gridCol w="2877312"/>
              </a:tblGrid>
              <a:tr h="39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Русский язык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(обучение грамоте)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Развитие речи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Окружающий мир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соблюдать навыки правильного письма (наблюдение в рабочей тетради)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кратко отвечать на вопросы: 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Как тебя зовут?  Сколько тебе лет? В каком классе ты учишься?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обводить шаблоны (круг, треугольник, прямоугольник), выполнять штриховку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знать и применять слова  приветствия  </a:t>
                      </a: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«здравствуйте», «до свидания», «привет», «пока»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знать печатные буквы  и их обозначение дактилологическими знаками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знать имена одноклассников, учителя, воспитателя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классифицировать  предметы : деление предметов на две группы по цвету (красный и другие цвета)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знать и применять вежливые слова </a:t>
                      </a: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«спасибо», «пожалуйста»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писать  печатные буквы по образцу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распределять предметные картинки по группам с опорой на обобщающие слова  «Одежда» и  «Мебель»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классифицировать предметы: деление предметов на две группы по форме (круг, квадрат)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понимать элементарные правила личной гигиены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копировать слова  печатными буквами с имеющегося образца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распределять предметные картинки по группам с опорой на обобщающие слова «Игрушки» и «Учебные вещи» 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продолжать  ряд, зарисовывать орнамент из геометрических фигур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понимать смену времен года, соотносить  название времени года с картинкой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находить усвоенные звуки и буквы в знакомых названиях слов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группировать предметные картинки по вопросам </a:t>
                      </a: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кто? что?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воспроизводить ряд предметов от меньшого к большему и наоборот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(начало и конец задаются учителем)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понимать речевой материал на тему наш класс и школьные помещения (класс, столовая, туалет, спальня)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делить слова на слоги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определять  предмет по его части (по картинкам) и назвать данный предмет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писать цифры в пределах 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понимать правила ухода за одеждой, различать одежду зимнюю и летнюю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вставлять пропущенную букву в словах под картинкой, изображающий предмет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понимать и выполнять инструкции и поручения: </a:t>
                      </a: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дай карандаш, принеси тетрадь, встань, сядь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определять количество предметов в пределах 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знать правила поведения в школе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составлять  подписи из букв разрезной азбуки к картинкам (по образцу со словом-табличкой)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употреблять в диалогической речи слова, обозначающие  предмет </a:t>
                      </a: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(Кто ест? Девочка. Кто спит? Кошка.)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понимать значение знаков «равно»(=),  «плюс» (+) и «минус» (-)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знать правила поведения на дороге, усвоить слово 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светофор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составлять фигуры  из тонких палочек по образцу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восстанавливать в ситуации недостающие звенья (выбери нужную картинку)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складывать и вычитать  в пределах 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знать состав семьи и имена родителей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распознавать слова на глобальной основе и соотносить  с картинкой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выделять лишнюю картинку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решать наглядную задачу на сложение и вычитание в пределах 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классифицировать «овощи-фрукты»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20190408_10444229.jpg"/>
          <p:cNvPicPr>
            <a:picLocks noChangeAspect="1" noChangeArrowheads="1"/>
          </p:cNvPicPr>
          <p:nvPr/>
        </p:nvPicPr>
        <p:blipFill>
          <a:blip r:embed="rId2" cstate="print"/>
          <a:srcRect l="5042" b="11980"/>
          <a:stretch>
            <a:fillRect/>
          </a:stretch>
        </p:blipFill>
        <p:spPr bwMode="auto">
          <a:xfrm>
            <a:off x="231647" y="556491"/>
            <a:ext cx="3949883" cy="5173749"/>
          </a:xfrm>
          <a:prstGeom prst="rect">
            <a:avLst/>
          </a:prstGeom>
          <a:noFill/>
        </p:spPr>
      </p:pic>
      <p:pic>
        <p:nvPicPr>
          <p:cNvPr id="1027" name="Picture 3" descr="C:\Users\user\Documents\img20190408_10461519.jpg"/>
          <p:cNvPicPr>
            <a:picLocks noChangeAspect="1" noChangeArrowheads="1"/>
          </p:cNvPicPr>
          <p:nvPr/>
        </p:nvPicPr>
        <p:blipFill>
          <a:blip r:embed="rId3" cstate="print"/>
          <a:srcRect l="4542" b="4810"/>
          <a:stretch>
            <a:fillRect/>
          </a:stretch>
        </p:blipFill>
        <p:spPr bwMode="auto">
          <a:xfrm>
            <a:off x="4342312" y="559009"/>
            <a:ext cx="3704408" cy="5220000"/>
          </a:xfrm>
          <a:prstGeom prst="rect">
            <a:avLst/>
          </a:prstGeom>
          <a:noFill/>
        </p:spPr>
      </p:pic>
      <p:pic>
        <p:nvPicPr>
          <p:cNvPr id="1028" name="Picture 4" descr="C:\Users\user\Documents\img20190408_10475506.jpg"/>
          <p:cNvPicPr>
            <a:picLocks noChangeAspect="1" noChangeArrowheads="1"/>
          </p:cNvPicPr>
          <p:nvPr/>
        </p:nvPicPr>
        <p:blipFill>
          <a:blip r:embed="rId4" cstate="print"/>
          <a:srcRect l="2353" t="1873" b="2384"/>
          <a:stretch>
            <a:fillRect/>
          </a:stretch>
        </p:blipFill>
        <p:spPr bwMode="auto">
          <a:xfrm>
            <a:off x="8156449" y="546733"/>
            <a:ext cx="3767328" cy="5219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2E34B6"/>
              </a:solidFill>
            </a:endParaRPr>
          </a:p>
        </p:txBody>
      </p:sp>
      <p:pic>
        <p:nvPicPr>
          <p:cNvPr id="1027" name="Picture 3" descr="C:\Users\user\Documents\img20190405_16164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553"/>
          <a:stretch>
            <a:fillRect/>
          </a:stretch>
        </p:blipFill>
        <p:spPr bwMode="auto">
          <a:xfrm>
            <a:off x="208786" y="730649"/>
            <a:ext cx="3889997" cy="5354465"/>
          </a:xfrm>
          <a:prstGeom prst="rect">
            <a:avLst/>
          </a:prstGeom>
          <a:noFill/>
        </p:spPr>
      </p:pic>
      <p:pic>
        <p:nvPicPr>
          <p:cNvPr id="6" name="Picture 2" descr="C:\Users\user\Documents\img20190405_16153919.jpg"/>
          <p:cNvPicPr>
            <a:picLocks noChangeAspect="1" noChangeArrowheads="1"/>
          </p:cNvPicPr>
          <p:nvPr/>
        </p:nvPicPr>
        <p:blipFill>
          <a:blip r:embed="rId3" cstate="print"/>
          <a:srcRect b="5544"/>
          <a:stretch>
            <a:fillRect/>
          </a:stretch>
        </p:blipFill>
        <p:spPr bwMode="auto">
          <a:xfrm>
            <a:off x="4134035" y="742759"/>
            <a:ext cx="4002384" cy="5342355"/>
          </a:xfrm>
          <a:prstGeom prst="rect">
            <a:avLst/>
          </a:prstGeom>
          <a:noFill/>
        </p:spPr>
      </p:pic>
      <p:pic>
        <p:nvPicPr>
          <p:cNvPr id="1028" name="Picture 4" descr="C:\Users\user\Documents\img20190405_16184555.jpg"/>
          <p:cNvPicPr>
            <a:picLocks noChangeAspect="1" noChangeArrowheads="1"/>
          </p:cNvPicPr>
          <p:nvPr/>
        </p:nvPicPr>
        <p:blipFill>
          <a:blip r:embed="rId4" cstate="print"/>
          <a:srcRect t="1321" b="4480"/>
          <a:stretch>
            <a:fillRect/>
          </a:stretch>
        </p:blipFill>
        <p:spPr bwMode="auto">
          <a:xfrm>
            <a:off x="8164286" y="729344"/>
            <a:ext cx="3856816" cy="534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1025</Words>
  <Application>Microsoft Office PowerPoint</Application>
  <PresentationFormat>Произвольный</PresentationFormat>
  <Paragraphs>157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Районная конференция образовательных инноваций. Конкурс инновационных продуктов.  « Комплект внутришкольного предметного мониторинга для слабослышащих обучающихся (вариант2.3) начальной школы»</vt:lpstr>
      <vt:lpstr>Наименование инновационного продукта Комплект внутришкольного предметного мониторинга для слабослышащих обучающихся (вариант 2.3) начальной школы. </vt:lpstr>
      <vt:lpstr>Вид продукта  ИП относится к категории практико-ориентированных ресурсов внедрения ФГОС НОО для обучающихся с ОВЗ</vt:lpstr>
      <vt:lpstr>Актуальность ИП:</vt:lpstr>
      <vt:lpstr>Содержание ИП</vt:lpstr>
      <vt:lpstr>Комплект внутришкольного предметного мониторинга представляет собой совокупность взаимосвязанных элементов: </vt:lpstr>
      <vt:lpstr>Критерии предметных результатов в начальной школе подготовительный класс вариант 2.3   </vt:lpstr>
      <vt:lpstr>Слайд 8</vt:lpstr>
      <vt:lpstr>Слайд 9</vt:lpstr>
      <vt:lpstr> Количественные показатели                         Качественные показатели  </vt:lpstr>
      <vt:lpstr>1-Г класс                      Учитель: _______________     май  2018 год Макс. 80 баллов </vt:lpstr>
      <vt:lpstr>Слайд 12</vt:lpstr>
      <vt:lpstr>Технология отслеживания образовательных достижений учащихся позволяет:</vt:lpstr>
      <vt:lpstr>Слайд 14</vt:lpstr>
      <vt:lpstr>Новизна ИП</vt:lpstr>
      <vt:lpstr>Практическая востребованность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Хубракова И.Б. 1-А класс</dc:title>
  <dc:creator>Админ</dc:creator>
  <cp:lastModifiedBy>user</cp:lastModifiedBy>
  <cp:revision>75</cp:revision>
  <dcterms:created xsi:type="dcterms:W3CDTF">2016-06-07T12:24:25Z</dcterms:created>
  <dcterms:modified xsi:type="dcterms:W3CDTF">2019-04-08T08:43:02Z</dcterms:modified>
</cp:coreProperties>
</file>